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5" r:id="rId6"/>
    <p:sldId id="266" r:id="rId7"/>
    <p:sldId id="267" r:id="rId8"/>
    <p:sldId id="261" r:id="rId9"/>
    <p:sldId id="262" r:id="rId10"/>
    <p:sldId id="263" r:id="rId11"/>
    <p:sldId id="264"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73A08C-4ABE-4F49-99F9-362EBED03FE9}" type="datetimeFigureOut">
              <a:rPr lang="en-US" smtClean="0"/>
              <a:t>10/23/2016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1BF1AA-DFDE-4C40-97FB-299A3D05A057}"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1BF1AA-DFDE-4C40-97FB-299A3D05A057}"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1BF1AA-DFDE-4C40-97FB-299A3D05A057}" type="slidenum">
              <a:rPr lang="en-US" smtClean="0"/>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32477" y="1071546"/>
            <a:ext cx="8229600" cy="5214974"/>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7" name="Titel 6"/>
          <p:cNvSpPr>
            <a:spLocks noGrp="1"/>
          </p:cNvSpPr>
          <p:nvPr>
            <p:ph type="title"/>
          </p:nvPr>
        </p:nvSpPr>
        <p:spPr/>
        <p:txBody>
          <a:bodyPr/>
          <a:lstStyle/>
          <a:p>
            <a:r>
              <a:rPr lang="nl-NL" smtClean="0"/>
              <a:t>Klik om de stijl te bewerken</a:t>
            </a:r>
            <a:endParaRPr lang="nl-NL" dirty="0"/>
          </a:p>
        </p:txBody>
      </p:sp>
      <p:sp>
        <p:nvSpPr>
          <p:cNvPr id="4" name="Tijdelijke aanduiding voor voettekst 4"/>
          <p:cNvSpPr>
            <a:spLocks noGrp="1"/>
          </p:cNvSpPr>
          <p:nvPr>
            <p:ph type="ftr" sz="quarter" idx="10"/>
          </p:nvPr>
        </p:nvSpPr>
        <p:spPr/>
        <p:txBody>
          <a:bodyPr/>
          <a:lstStyle>
            <a:lvl1pPr>
              <a:defRPr/>
            </a:lvl1pPr>
          </a:lstStyle>
          <a:p>
            <a:pPr>
              <a:defRPr/>
            </a:pPr>
            <a:endParaRPr lang="nl-NL"/>
          </a:p>
        </p:txBody>
      </p:sp>
      <p:sp>
        <p:nvSpPr>
          <p:cNvPr id="5" name="Tijdelijke aanduiding voor datum 3"/>
          <p:cNvSpPr>
            <a:spLocks noGrp="1"/>
          </p:cNvSpPr>
          <p:nvPr>
            <p:ph type="dt" sz="half" idx="11"/>
          </p:nvPr>
        </p:nvSpPr>
        <p:spPr/>
        <p:txBody>
          <a:bodyPr/>
          <a:lstStyle>
            <a:lvl1pPr>
              <a:defRPr/>
            </a:lvl1pPr>
          </a:lstStyle>
          <a:p>
            <a:pPr>
              <a:defRPr/>
            </a:pPr>
            <a:endParaRPr lang="nl-NL"/>
          </a:p>
        </p:txBody>
      </p:sp>
      <p:sp>
        <p:nvSpPr>
          <p:cNvPr id="6" name="Tijdelijke aanduiding voor dianummer 7"/>
          <p:cNvSpPr>
            <a:spLocks noGrp="1"/>
          </p:cNvSpPr>
          <p:nvPr>
            <p:ph type="sldNum" sz="quarter" idx="12"/>
          </p:nvPr>
        </p:nvSpPr>
        <p:spPr/>
        <p:txBody>
          <a:bodyPr/>
          <a:lstStyle>
            <a:lvl1pPr>
              <a:defRPr/>
            </a:lvl1pPr>
          </a:lstStyle>
          <a:p>
            <a:fld id="{0178CB2F-D3E3-48FE-B0A6-9E1189FC639D}" type="slidenum">
              <a:rPr lang="nl-NL" altLang="nl-NL"/>
              <a:pPr/>
              <a:t>‹nr.›</a:t>
            </a:fld>
            <a:endParaRPr lang="nl-NL" altLang="nl-NL"/>
          </a:p>
        </p:txBody>
      </p:sp>
    </p:spTree>
    <p:extLst>
      <p:ext uri="{BB962C8B-B14F-4D97-AF65-F5344CB8AC3E}">
        <p14:creationId xmlns:p14="http://schemas.microsoft.com/office/powerpoint/2010/main" val="30251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1BF1AA-DFDE-4C40-97FB-299A3D05A057}" type="slidenum">
              <a:rPr lang="en-US" smtClean="0"/>
              <a:t>‹nr.›</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1BF1AA-DFDE-4C40-97FB-299A3D05A057}" type="slidenum">
              <a:rPr lang="en-US" smtClean="0"/>
              <a:t>‹nr.›</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1BF1AA-DFDE-4C40-97FB-299A3D05A057}" type="slidenum">
              <a:rPr lang="en-US" smtClean="0"/>
              <a:t>‹nr.›</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1BF1AA-DFDE-4C40-97FB-299A3D05A057}" type="slidenum">
              <a:rPr lang="en-US" smtClean="0"/>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1BF1AA-DFDE-4C40-97FB-299A3D05A057}" type="slidenum">
              <a:rPr lang="en-US" smtClean="0"/>
              <a:t>‹nr.›</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73A08C-4ABE-4F49-99F9-362EBED03FE9}" type="datetimeFigureOut">
              <a:rPr lang="en-US" smtClean="0"/>
              <a:t>10/23/2016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1BF1AA-DFDE-4C40-97FB-299A3D05A057}"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73A08C-4ABE-4F49-99F9-362EBED03FE9}" type="datetimeFigureOut">
              <a:rPr lang="en-US" smtClean="0"/>
              <a:t>10/23/2016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1BF1AA-DFDE-4C40-97FB-299A3D05A057}" type="slidenum">
              <a:rPr lang="en-US" smtClean="0"/>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73A08C-4ABE-4F49-99F9-362EBED03FE9}" type="datetimeFigureOut">
              <a:rPr lang="en-US" smtClean="0"/>
              <a:t>10/23/2016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1BF1AA-DFDE-4C40-97FB-299A3D05A057}" type="slidenum">
              <a:rPr lang="en-US" smtClean="0"/>
              <a:t>‹nr.›</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73A08C-4ABE-4F49-99F9-362EBED03FE9}" type="datetimeFigureOut">
              <a:rPr lang="en-US" smtClean="0"/>
              <a:t>10/23/2016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1BF1AA-DFDE-4C40-97FB-299A3D05A057}"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Casussen</a:t>
            </a:r>
            <a:r>
              <a:rPr lang="en-US" dirty="0" smtClean="0"/>
              <a:t> </a:t>
            </a:r>
            <a:r>
              <a:rPr lang="en-US" dirty="0" err="1" smtClean="0"/>
              <a:t>genotmiddelen</a:t>
            </a:r>
            <a:endParaRPr lang="en-US" dirty="0"/>
          </a:p>
        </p:txBody>
      </p:sp>
      <p:sp>
        <p:nvSpPr>
          <p:cNvPr id="3" name="Subtitle 2"/>
          <p:cNvSpPr>
            <a:spLocks noGrp="1"/>
          </p:cNvSpPr>
          <p:nvPr>
            <p:ph type="subTitle" idx="1"/>
          </p:nvPr>
        </p:nvSpPr>
        <p:spPr/>
        <p:txBody>
          <a:bodyPr/>
          <a:lstStyle/>
          <a:p>
            <a:r>
              <a:rPr lang="en-US" dirty="0" err="1" smtClean="0"/>
              <a:t>Deur</a:t>
            </a:r>
            <a:r>
              <a:rPr lang="en-US" dirty="0" smtClean="0"/>
              <a:t> open of </a:t>
            </a:r>
            <a:r>
              <a:rPr lang="en-US" dirty="0" err="1" smtClean="0"/>
              <a:t>deur</a:t>
            </a:r>
            <a:r>
              <a:rPr lang="en-US" dirty="0" smtClean="0"/>
              <a:t> </a:t>
            </a:r>
            <a:r>
              <a:rPr lang="en-US" dirty="0" err="1" smtClean="0"/>
              <a:t>dicht</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nl-NL" u="sng" dirty="0" smtClean="0"/>
              <a:t>De persoon zelf</a:t>
            </a:r>
            <a:endParaRPr lang="en-US" dirty="0" smtClean="0"/>
          </a:p>
          <a:p>
            <a:r>
              <a:rPr lang="nl-NL" dirty="0" smtClean="0"/>
              <a:t>Of gebruik problematisch is, hangt ook af van de persoon. Heeft de persoon psychische of sociale problemen, dan is de kans op middelengebruik groter. Ook de leeftijd waarop iemand start met het gebruik speelt een rol. Hoe jonger iemand begint met gebruiken, hoe groter de kans op problematisch gebruik.</a:t>
            </a:r>
            <a:endParaRPr lang="en-US" dirty="0" smtClean="0"/>
          </a:p>
          <a:p>
            <a:r>
              <a:rPr lang="nl-NL" dirty="0" smtClean="0"/>
              <a:t> </a:t>
            </a:r>
            <a:endParaRPr lang="en-US" dirty="0" smtClean="0"/>
          </a:p>
          <a:p>
            <a:r>
              <a:rPr lang="nl-NL" u="sng" dirty="0" smtClean="0"/>
              <a:t>De context</a:t>
            </a:r>
            <a:endParaRPr lang="en-US" dirty="0" smtClean="0"/>
          </a:p>
          <a:p>
            <a:r>
              <a:rPr lang="nl-NL" dirty="0" smtClean="0"/>
              <a:t>De plek waar gebruikt wordt, is ook belangrijk. Jongeren die vaak alleen thuis drinken of blowen, hebben meer kans om problematisch gebruik te ontwikkelen. Ook de frequentie van gebruik is van invloed. Gebruikt een jongere alleen in het weekend of ook op school? En alleen 's avonds of ook overdag?</a:t>
            </a:r>
            <a:endParaRPr lang="en-US" dirty="0" smtClean="0"/>
          </a:p>
          <a:p>
            <a:r>
              <a:rPr lang="nl-NL" b="1" dirty="0" smtClean="0"/>
              <a: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nl-NL" dirty="0" smtClean="0"/>
              <a:t>Je werkt in groepjes van 4</a:t>
            </a:r>
          </a:p>
          <a:p>
            <a:r>
              <a:rPr lang="nl-NL" dirty="0"/>
              <a:t>Jullie krijgen aantal </a:t>
            </a:r>
            <a:r>
              <a:rPr lang="nl-NL" dirty="0" smtClean="0"/>
              <a:t>casussen</a:t>
            </a:r>
            <a:endParaRPr lang="nl-NL" dirty="0"/>
          </a:p>
          <a:p>
            <a:r>
              <a:rPr lang="nl-NL" dirty="0" smtClean="0"/>
              <a:t>Inventariseer </a:t>
            </a:r>
            <a:r>
              <a:rPr lang="nl-NL" dirty="0" smtClean="0"/>
              <a:t>signalen die kunnen wijzen op riskant genotmiddelengebruik van </a:t>
            </a:r>
            <a:r>
              <a:rPr lang="nl-NL" dirty="0" smtClean="0"/>
              <a:t>jongeren bij de volgende casussen. </a:t>
            </a:r>
            <a:endParaRPr lang="en-US" dirty="0" smtClean="0"/>
          </a:p>
          <a:p>
            <a:endParaRPr lang="en-US" dirty="0"/>
          </a:p>
        </p:txBody>
      </p:sp>
      <p:sp>
        <p:nvSpPr>
          <p:cNvPr id="3" name="Title 2"/>
          <p:cNvSpPr>
            <a:spLocks noGrp="1"/>
          </p:cNvSpPr>
          <p:nvPr>
            <p:ph type="title"/>
          </p:nvPr>
        </p:nvSpPr>
        <p:spPr/>
        <p:txBody>
          <a:bodyPr/>
          <a:lstStyle/>
          <a:p>
            <a:r>
              <a:rPr lang="en-US" dirty="0" err="1" smtClean="0"/>
              <a:t>Opdracht</a:t>
            </a:r>
            <a:r>
              <a:rPr lang="en-US" dirty="0" smtClean="0"/>
              <a:t> (1)</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p:cNvSpPr>
            <a:spLocks noGrp="1"/>
          </p:cNvSpPr>
          <p:nvPr>
            <p:ph idx="1"/>
          </p:nvPr>
        </p:nvSpPr>
        <p:spPr/>
        <p:txBody>
          <a:bodyPr/>
          <a:lstStyle/>
          <a:p>
            <a:pPr lvl="0"/>
            <a:r>
              <a:rPr lang="nl-NL" dirty="0"/>
              <a:t>Gebruik hierbij de volgende </a:t>
            </a:r>
            <a:r>
              <a:rPr lang="nl-NL" dirty="0" smtClean="0"/>
              <a:t>aandachtspunten</a:t>
            </a:r>
          </a:p>
          <a:p>
            <a:pPr marL="109728" lvl="0" indent="0">
              <a:buNone/>
            </a:pPr>
            <a:endParaRPr lang="nl-NL" dirty="0" smtClean="0"/>
          </a:p>
          <a:p>
            <a:pPr lvl="0"/>
            <a:r>
              <a:rPr lang="nl-NL" dirty="0" smtClean="0"/>
              <a:t>gedrag </a:t>
            </a:r>
            <a:r>
              <a:rPr lang="nl-NL" dirty="0"/>
              <a:t>van de jongere</a:t>
            </a:r>
            <a:endParaRPr lang="en-US" dirty="0"/>
          </a:p>
          <a:p>
            <a:pPr lvl="0"/>
            <a:r>
              <a:rPr lang="nl-NL" dirty="0"/>
              <a:t>de hoeveelheid die een jongere drinkt (drug/middel)</a:t>
            </a:r>
            <a:endParaRPr lang="en-US" dirty="0"/>
          </a:p>
          <a:p>
            <a:pPr lvl="0"/>
            <a:r>
              <a:rPr lang="nl-NL" dirty="0"/>
              <a:t>de kwetsbaarheid van de jongere voor het middel (set/persoon)</a:t>
            </a:r>
            <a:endParaRPr lang="en-US" dirty="0"/>
          </a:p>
          <a:p>
            <a:pPr lvl="0"/>
            <a:r>
              <a:rPr lang="nl-NL" dirty="0"/>
              <a:t>de situatie waarin het gebruik plaatsvindt (setting/omgeving)</a:t>
            </a:r>
            <a:endParaRPr lang="en-US" dirty="0"/>
          </a:p>
          <a:p>
            <a:pPr lvl="0"/>
            <a:r>
              <a:rPr lang="nl-NL" dirty="0"/>
              <a:t>fysieke signalen.</a:t>
            </a:r>
            <a:endParaRPr lang="en-US" dirty="0"/>
          </a:p>
          <a:p>
            <a:endParaRPr lang="nl-NL" dirty="0"/>
          </a:p>
        </p:txBody>
      </p:sp>
      <p:sp>
        <p:nvSpPr>
          <p:cNvPr id="4" name="Titel 3"/>
          <p:cNvSpPr>
            <a:spLocks noGrp="1"/>
          </p:cNvSpPr>
          <p:nvPr>
            <p:ph type="title"/>
          </p:nvPr>
        </p:nvSpPr>
        <p:spPr/>
        <p:txBody>
          <a:bodyPr/>
          <a:lstStyle/>
          <a:p>
            <a:r>
              <a:rPr lang="nl-NL" dirty="0" smtClean="0"/>
              <a:t>Opdracht (2)</a:t>
            </a:r>
            <a:endParaRPr lang="nl-NL" dirty="0"/>
          </a:p>
        </p:txBody>
      </p:sp>
    </p:spTree>
    <p:extLst>
      <p:ext uri="{BB962C8B-B14F-4D97-AF65-F5344CB8AC3E}">
        <p14:creationId xmlns:p14="http://schemas.microsoft.com/office/powerpoint/2010/main" val="1590776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pPr eaLnBrk="1" hangingPunct="1"/>
            <a:r>
              <a:rPr lang="nl-NL" altLang="nl-NL" smtClean="0"/>
              <a:t>Het signaleringsproces</a:t>
            </a:r>
          </a:p>
        </p:txBody>
      </p:sp>
      <p:sp>
        <p:nvSpPr>
          <p:cNvPr id="3" name="Tijdelijke aanduiding voor inhoud 2"/>
          <p:cNvSpPr>
            <a:spLocks noGrp="1"/>
          </p:cNvSpPr>
          <p:nvPr>
            <p:ph idx="1"/>
          </p:nvPr>
        </p:nvSpPr>
        <p:spPr>
          <a:xfrm>
            <a:off x="431800" y="1071563"/>
            <a:ext cx="8229600" cy="5214937"/>
          </a:xfrm>
        </p:spPr>
        <p:txBody>
          <a:bodyPr/>
          <a:lstStyle/>
          <a:p>
            <a:pPr eaLnBrk="1" hangingPunct="1">
              <a:defRPr/>
            </a:pPr>
            <a:r>
              <a:rPr lang="nl-NL" dirty="0" smtClean="0"/>
              <a:t>waarnemen</a:t>
            </a:r>
          </a:p>
          <a:p>
            <a:pPr eaLnBrk="1" hangingPunct="1">
              <a:defRPr/>
            </a:pPr>
            <a:r>
              <a:rPr lang="nl-NL" dirty="0" smtClean="0"/>
              <a:t>herkennen</a:t>
            </a:r>
          </a:p>
          <a:p>
            <a:pPr eaLnBrk="1" hangingPunct="1">
              <a:defRPr/>
            </a:pPr>
            <a:r>
              <a:rPr lang="nl-NL" dirty="0" smtClean="0"/>
              <a:t>interpreteren</a:t>
            </a:r>
          </a:p>
          <a:p>
            <a:pPr eaLnBrk="1" hangingPunct="1">
              <a:defRPr/>
            </a:pPr>
            <a:r>
              <a:rPr lang="nl-NL" dirty="0" smtClean="0"/>
              <a:t>toetsen</a:t>
            </a:r>
          </a:p>
          <a:p>
            <a:pPr eaLnBrk="1" hangingPunct="1">
              <a:defRPr/>
            </a:pPr>
            <a:r>
              <a:rPr lang="nl-NL" dirty="0" smtClean="0"/>
              <a:t>gesprek voeren</a:t>
            </a:r>
          </a:p>
          <a:p>
            <a:pPr eaLnBrk="1" hangingPunct="1">
              <a:defRPr/>
            </a:pPr>
            <a:r>
              <a:rPr lang="nl-NL" dirty="0" smtClean="0"/>
              <a:t>analyseren</a:t>
            </a:r>
            <a:endParaRPr lang="nl-NL" dirty="0"/>
          </a:p>
        </p:txBody>
      </p:sp>
    </p:spTree>
    <p:extLst>
      <p:ext uri="{BB962C8B-B14F-4D97-AF65-F5344CB8AC3E}">
        <p14:creationId xmlns:p14="http://schemas.microsoft.com/office/powerpoint/2010/main" val="43811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p:txBody>
          <a:bodyPr/>
          <a:lstStyle/>
          <a:p>
            <a:pPr eaLnBrk="1" hangingPunct="1"/>
            <a:r>
              <a:rPr lang="nl-NL" altLang="nl-NL" smtClean="0"/>
              <a:t>De Do's!</a:t>
            </a:r>
          </a:p>
        </p:txBody>
      </p:sp>
      <p:sp>
        <p:nvSpPr>
          <p:cNvPr id="3" name="Tijdelijke aanduiding voor inhoud 2"/>
          <p:cNvSpPr>
            <a:spLocks noGrp="1"/>
          </p:cNvSpPr>
          <p:nvPr>
            <p:ph idx="1"/>
          </p:nvPr>
        </p:nvSpPr>
        <p:spPr>
          <a:xfrm>
            <a:off x="431800" y="1071563"/>
            <a:ext cx="8229600" cy="5214937"/>
          </a:xfrm>
        </p:spPr>
        <p:txBody>
          <a:bodyPr/>
          <a:lstStyle/>
          <a:p>
            <a:pPr eaLnBrk="1" hangingPunct="1">
              <a:defRPr/>
            </a:pPr>
            <a:r>
              <a:rPr lang="nl-NL" dirty="0" smtClean="0"/>
              <a:t>Open vragen</a:t>
            </a:r>
          </a:p>
          <a:p>
            <a:pPr eaLnBrk="1" hangingPunct="1">
              <a:defRPr/>
            </a:pPr>
            <a:r>
              <a:rPr lang="nl-NL" dirty="0" smtClean="0"/>
              <a:t>Bekrachtigen</a:t>
            </a:r>
          </a:p>
          <a:p>
            <a:pPr eaLnBrk="1" hangingPunct="1">
              <a:defRPr/>
            </a:pPr>
            <a:r>
              <a:rPr lang="nl-NL" dirty="0" smtClean="0"/>
              <a:t>Empathie</a:t>
            </a:r>
          </a:p>
          <a:p>
            <a:pPr eaLnBrk="1" hangingPunct="1">
              <a:defRPr/>
            </a:pPr>
            <a:r>
              <a:rPr lang="nl-NL" dirty="0" smtClean="0"/>
              <a:t>Reflectief luisteren</a:t>
            </a:r>
          </a:p>
          <a:p>
            <a:pPr eaLnBrk="1" hangingPunct="1">
              <a:defRPr/>
            </a:pPr>
            <a:r>
              <a:rPr lang="nl-NL" dirty="0" smtClean="0"/>
              <a:t>Bevorderen zelfvertrouwen</a:t>
            </a:r>
          </a:p>
          <a:p>
            <a:pPr eaLnBrk="1" hangingPunct="1">
              <a:defRPr/>
            </a:pPr>
            <a:r>
              <a:rPr lang="nl-NL" dirty="0" smtClean="0"/>
              <a:t>Samenvatten</a:t>
            </a:r>
          </a:p>
          <a:p>
            <a:pPr eaLnBrk="1" hangingPunct="1">
              <a:defRPr/>
            </a:pPr>
            <a:r>
              <a:rPr lang="nl-NL" dirty="0" smtClean="0"/>
              <a:t>Benadrukken eigen verantwoordelijkheid</a:t>
            </a:r>
          </a:p>
          <a:p>
            <a:pPr eaLnBrk="1" hangingPunct="1">
              <a:defRPr/>
            </a:pPr>
            <a:endParaRPr lang="nl-NL" dirty="0"/>
          </a:p>
        </p:txBody>
      </p:sp>
    </p:spTree>
    <p:extLst>
      <p:ext uri="{BB962C8B-B14F-4D97-AF65-F5344CB8AC3E}">
        <p14:creationId xmlns:p14="http://schemas.microsoft.com/office/powerpoint/2010/main" val="3027683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eaLnBrk="1" hangingPunct="1"/>
            <a:r>
              <a:rPr lang="nl-NL" altLang="nl-NL" smtClean="0"/>
              <a:t>De don'ts!</a:t>
            </a:r>
          </a:p>
        </p:txBody>
      </p:sp>
      <p:sp>
        <p:nvSpPr>
          <p:cNvPr id="3" name="Tijdelijke aanduiding voor inhoud 2"/>
          <p:cNvSpPr>
            <a:spLocks noGrp="1"/>
          </p:cNvSpPr>
          <p:nvPr>
            <p:ph idx="1"/>
          </p:nvPr>
        </p:nvSpPr>
        <p:spPr>
          <a:xfrm>
            <a:off x="431800" y="1071563"/>
            <a:ext cx="8229600" cy="5214937"/>
          </a:xfrm>
        </p:spPr>
        <p:txBody>
          <a:bodyPr>
            <a:normAutofit/>
          </a:bodyPr>
          <a:lstStyle/>
          <a:p>
            <a:pPr eaLnBrk="1" hangingPunct="1">
              <a:defRPr/>
            </a:pPr>
            <a:r>
              <a:rPr lang="nl-NL" dirty="0" smtClean="0"/>
              <a:t>afkeuren/veroordelen</a:t>
            </a:r>
          </a:p>
          <a:p>
            <a:pPr eaLnBrk="1" hangingPunct="1">
              <a:defRPr/>
            </a:pPr>
            <a:r>
              <a:rPr lang="nl-NL" dirty="0" smtClean="0"/>
              <a:t>adviseren</a:t>
            </a:r>
          </a:p>
          <a:p>
            <a:pPr eaLnBrk="1" hangingPunct="1">
              <a:defRPr/>
            </a:pPr>
            <a:r>
              <a:rPr lang="nl-NL" dirty="0" smtClean="0"/>
              <a:t>confronteren</a:t>
            </a:r>
          </a:p>
          <a:p>
            <a:pPr eaLnBrk="1" hangingPunct="1">
              <a:defRPr/>
            </a:pPr>
            <a:r>
              <a:rPr lang="nl-NL" dirty="0" smtClean="0"/>
              <a:t>discussiëren</a:t>
            </a:r>
          </a:p>
          <a:p>
            <a:pPr eaLnBrk="1" hangingPunct="1">
              <a:defRPr/>
            </a:pPr>
            <a:r>
              <a:rPr lang="nl-NL" dirty="0" smtClean="0"/>
              <a:t>de les lezen</a:t>
            </a:r>
          </a:p>
          <a:p>
            <a:pPr eaLnBrk="1" hangingPunct="1">
              <a:defRPr/>
            </a:pPr>
            <a:r>
              <a:rPr lang="nl-NL" dirty="0" smtClean="0"/>
              <a:t>belachelijk maken</a:t>
            </a:r>
          </a:p>
          <a:p>
            <a:pPr eaLnBrk="1" hangingPunct="1">
              <a:defRPr/>
            </a:pPr>
            <a:r>
              <a:rPr lang="nl-NL" dirty="0" smtClean="0"/>
              <a:t>dreigen/waarschuwen</a:t>
            </a:r>
          </a:p>
          <a:p>
            <a:pPr eaLnBrk="1" hangingPunct="1">
              <a:defRPr/>
            </a:pPr>
            <a:r>
              <a:rPr lang="nl-NL" dirty="0" smtClean="0"/>
              <a:t>diagnosticeren</a:t>
            </a:r>
          </a:p>
          <a:p>
            <a:pPr eaLnBrk="1" hangingPunct="1">
              <a:defRPr/>
            </a:pPr>
            <a:endParaRPr lang="nl-NL" dirty="0"/>
          </a:p>
        </p:txBody>
      </p:sp>
    </p:spTree>
    <p:extLst>
      <p:ext uri="{BB962C8B-B14F-4D97-AF65-F5344CB8AC3E}">
        <p14:creationId xmlns:p14="http://schemas.microsoft.com/office/powerpoint/2010/main" val="2518624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pPr eaLnBrk="1" hangingPunct="1"/>
            <a:r>
              <a:rPr lang="nl-NL" altLang="nl-NL" smtClean="0"/>
              <a:t>Attitudeverandering</a:t>
            </a:r>
          </a:p>
        </p:txBody>
      </p:sp>
      <p:sp>
        <p:nvSpPr>
          <p:cNvPr id="3" name="Tijdelijke aanduiding voor inhoud 2"/>
          <p:cNvSpPr>
            <a:spLocks noGrp="1"/>
          </p:cNvSpPr>
          <p:nvPr>
            <p:ph idx="1"/>
          </p:nvPr>
        </p:nvSpPr>
        <p:spPr>
          <a:xfrm>
            <a:off x="431800" y="1071563"/>
            <a:ext cx="8229600" cy="5214937"/>
          </a:xfrm>
        </p:spPr>
        <p:txBody>
          <a:bodyPr>
            <a:normAutofit/>
          </a:bodyPr>
          <a:lstStyle/>
          <a:p>
            <a:pPr eaLnBrk="1" hangingPunct="1">
              <a:defRPr/>
            </a:pPr>
            <a:r>
              <a:rPr lang="nl-NL" dirty="0" smtClean="0"/>
              <a:t>Wees een </a:t>
            </a:r>
            <a:r>
              <a:rPr lang="nl-NL" b="1" dirty="0" smtClean="0"/>
              <a:t>OEN </a:t>
            </a:r>
          </a:p>
          <a:p>
            <a:pPr eaLnBrk="1" hangingPunct="1">
              <a:buFont typeface="Arial" panose="020B0604020202020204" pitchFamily="34" charset="0"/>
              <a:buNone/>
              <a:defRPr/>
            </a:pPr>
            <a:r>
              <a:rPr lang="nl-NL" dirty="0" smtClean="0"/>
              <a:t>				</a:t>
            </a:r>
            <a:r>
              <a:rPr lang="nl-NL" sz="2400" b="1" dirty="0" smtClean="0"/>
              <a:t>O</a:t>
            </a:r>
            <a:r>
              <a:rPr lang="nl-NL" sz="2400" dirty="0" smtClean="0"/>
              <a:t>pen, </a:t>
            </a:r>
            <a:r>
              <a:rPr lang="nl-NL" sz="2400" b="1" dirty="0" smtClean="0"/>
              <a:t>E</a:t>
            </a:r>
            <a:r>
              <a:rPr lang="nl-NL" sz="2400" dirty="0" smtClean="0"/>
              <a:t>erlijk, </a:t>
            </a:r>
            <a:r>
              <a:rPr lang="nl-NL" sz="2400" b="1" dirty="0" smtClean="0"/>
              <a:t>N</a:t>
            </a:r>
            <a:r>
              <a:rPr lang="nl-NL" sz="2400" dirty="0" smtClean="0"/>
              <a:t>ieuwsgierig</a:t>
            </a:r>
          </a:p>
          <a:p>
            <a:pPr eaLnBrk="1" hangingPunct="1">
              <a:defRPr/>
            </a:pPr>
            <a:r>
              <a:rPr lang="nl-NL" dirty="0" smtClean="0"/>
              <a:t>Gebruik </a:t>
            </a:r>
            <a:r>
              <a:rPr lang="nl-NL" b="1" dirty="0" smtClean="0"/>
              <a:t>LSD</a:t>
            </a:r>
          </a:p>
          <a:p>
            <a:pPr lvl="2" eaLnBrk="1" hangingPunct="1">
              <a:buFont typeface="Arial" charset="0"/>
              <a:buNone/>
              <a:defRPr/>
            </a:pPr>
            <a:r>
              <a:rPr lang="nl-NL" dirty="0" smtClean="0"/>
              <a:t>			</a:t>
            </a:r>
            <a:r>
              <a:rPr lang="nl-NL" b="1" dirty="0" smtClean="0"/>
              <a:t>L</a:t>
            </a:r>
            <a:r>
              <a:rPr lang="nl-NL" dirty="0" smtClean="0"/>
              <a:t>uisteren, </a:t>
            </a:r>
            <a:r>
              <a:rPr lang="nl-NL" b="1" dirty="0" smtClean="0"/>
              <a:t>S</a:t>
            </a:r>
            <a:r>
              <a:rPr lang="nl-NL" dirty="0" smtClean="0"/>
              <a:t>amenvatten, 			</a:t>
            </a:r>
            <a:r>
              <a:rPr lang="nl-NL" b="1" dirty="0" smtClean="0"/>
              <a:t>D</a:t>
            </a:r>
            <a:r>
              <a:rPr lang="nl-NL" dirty="0" smtClean="0"/>
              <a:t>oorvragen</a:t>
            </a:r>
          </a:p>
          <a:p>
            <a:pPr eaLnBrk="1" hangingPunct="1">
              <a:defRPr/>
            </a:pPr>
            <a:r>
              <a:rPr lang="nl-NL" dirty="0" smtClean="0"/>
              <a:t>en </a:t>
            </a:r>
            <a:r>
              <a:rPr lang="nl-NL" b="1" dirty="0" smtClean="0"/>
              <a:t>NIVEA</a:t>
            </a:r>
          </a:p>
          <a:p>
            <a:pPr lvl="2" eaLnBrk="1" hangingPunct="1">
              <a:buFont typeface="Arial" charset="0"/>
              <a:buNone/>
              <a:defRPr/>
            </a:pPr>
            <a:r>
              <a:rPr lang="nl-NL" dirty="0" smtClean="0"/>
              <a:t>			</a:t>
            </a:r>
            <a:r>
              <a:rPr lang="nl-NL" b="1" dirty="0" smtClean="0"/>
              <a:t>N</a:t>
            </a:r>
            <a:r>
              <a:rPr lang="nl-NL" dirty="0" smtClean="0"/>
              <a:t>iet </a:t>
            </a:r>
            <a:r>
              <a:rPr lang="nl-NL" b="1" dirty="0" smtClean="0"/>
              <a:t>I</a:t>
            </a:r>
            <a:r>
              <a:rPr lang="nl-NL" dirty="0" smtClean="0"/>
              <a:t>nvullen </a:t>
            </a:r>
            <a:r>
              <a:rPr lang="nl-NL" b="1" dirty="0" smtClean="0"/>
              <a:t>V</a:t>
            </a:r>
            <a:r>
              <a:rPr lang="nl-NL" dirty="0" smtClean="0"/>
              <a:t>oor </a:t>
            </a:r>
            <a:r>
              <a:rPr lang="nl-NL" b="1" dirty="0" smtClean="0"/>
              <a:t>E</a:t>
            </a:r>
            <a:r>
              <a:rPr lang="nl-NL" dirty="0" smtClean="0"/>
              <a:t>en </a:t>
            </a:r>
            <a:r>
              <a:rPr lang="nl-NL" b="1" dirty="0" smtClean="0"/>
              <a:t>A</a:t>
            </a:r>
            <a:r>
              <a:rPr lang="nl-NL" dirty="0" smtClean="0"/>
              <a:t>nder</a:t>
            </a:r>
          </a:p>
          <a:p>
            <a:pPr eaLnBrk="1" hangingPunct="1">
              <a:defRPr/>
            </a:pPr>
            <a:r>
              <a:rPr lang="nl-NL" dirty="0" smtClean="0"/>
              <a:t>Laat </a:t>
            </a:r>
            <a:r>
              <a:rPr lang="nl-NL" b="1" dirty="0" smtClean="0"/>
              <a:t>OMA</a:t>
            </a:r>
            <a:r>
              <a:rPr lang="nl-NL" dirty="0" smtClean="0"/>
              <a:t> thuis</a:t>
            </a:r>
          </a:p>
          <a:p>
            <a:pPr lvl="2" eaLnBrk="1" hangingPunct="1">
              <a:buFont typeface="Arial" charset="0"/>
              <a:buNone/>
              <a:defRPr/>
            </a:pPr>
            <a:r>
              <a:rPr lang="nl-NL" dirty="0" smtClean="0"/>
              <a:t>			Niet </a:t>
            </a:r>
            <a:r>
              <a:rPr lang="nl-NL" b="1" dirty="0" smtClean="0"/>
              <a:t>O</a:t>
            </a:r>
            <a:r>
              <a:rPr lang="nl-NL" dirty="0" smtClean="0"/>
              <a:t>ordelen, </a:t>
            </a:r>
            <a:r>
              <a:rPr lang="nl-NL" b="1" dirty="0" smtClean="0"/>
              <a:t>M</a:t>
            </a:r>
            <a:r>
              <a:rPr lang="nl-NL" dirty="0" smtClean="0"/>
              <a:t>oraliseren, 			</a:t>
            </a:r>
            <a:r>
              <a:rPr lang="nl-NL" b="1" dirty="0" smtClean="0"/>
              <a:t>A</a:t>
            </a:r>
            <a:r>
              <a:rPr lang="nl-NL" dirty="0" smtClean="0"/>
              <a:t>dviseren</a:t>
            </a:r>
            <a:endParaRPr lang="nl-NL" dirty="0"/>
          </a:p>
        </p:txBody>
      </p:sp>
    </p:spTree>
    <p:extLst>
      <p:ext uri="{BB962C8B-B14F-4D97-AF65-F5344CB8AC3E}">
        <p14:creationId xmlns:p14="http://schemas.microsoft.com/office/powerpoint/2010/main" val="3808647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25000" lnSpcReduction="20000"/>
          </a:bodyPr>
          <a:lstStyle/>
          <a:p>
            <a:r>
              <a:rPr lang="nl-NL" sz="5500" dirty="0"/>
              <a:t>Op school valt op dat Raoul in korte tijd van een redelijk functionerende jongen is veranderd in een ongeïnteresseerde jongere. Zijn cijfers zijn flink achteruit gegaan en verschillende andere docenten hebben signalen gegeven dat het niet zo goed lijkt te gaan met hem. Op zijn agenda zijn plaatjes van weedplantjes geplakt en hij draagt vaak een zwart petje met een embleem van een weedplant erop. Laatst zag je nog net, toen hij z'n laptopscherm weg klikte in de klas, dat een foto van een stickie op zijn beeldscherm stond. </a:t>
            </a:r>
          </a:p>
          <a:p>
            <a:endParaRPr lang="nl-NL" sz="5500" dirty="0"/>
          </a:p>
          <a:p>
            <a:r>
              <a:rPr lang="nl-NL" sz="5500" dirty="0" smtClean="0"/>
              <a:t>Als </a:t>
            </a:r>
            <a:r>
              <a:rPr lang="nl-NL" sz="5500" dirty="0"/>
              <a:t>mentor ga je een gesprek aan met Raoul omdat je wilt weten wat er aan de hand is. Je probeert dit signaleringsgesprek volgens de Do's te voeren.</a:t>
            </a:r>
          </a:p>
          <a:p>
            <a:endParaRPr lang="nl-NL" sz="5500" dirty="0"/>
          </a:p>
          <a:p>
            <a:r>
              <a:rPr lang="nl-NL" sz="5500" dirty="0" smtClean="0"/>
              <a:t>Raoul </a:t>
            </a:r>
            <a:r>
              <a:rPr lang="nl-NL" sz="5500" dirty="0"/>
              <a:t>zit onderuitgezakt als het gesprekje begint, hand onder z'n kin, straalt uit 'ik heb hier niet zo'n zin in'. Als de mentor de 'juiste vragen stelt' en houding tentoonspreidt, ontdooit hij. Als de mentor juist een </a:t>
            </a:r>
            <a:r>
              <a:rPr lang="nl-NL" sz="5500" dirty="0" err="1"/>
              <a:t>Don't</a:t>
            </a:r>
            <a:r>
              <a:rPr lang="nl-NL" sz="5500" dirty="0"/>
              <a:t> gebruikt laat hij weerstand zien.</a:t>
            </a:r>
          </a:p>
          <a:p>
            <a:endParaRPr lang="nl-NL" sz="5500" dirty="0"/>
          </a:p>
          <a:p>
            <a:r>
              <a:rPr lang="nl-NL" sz="5500" dirty="0" smtClean="0"/>
              <a:t>De </a:t>
            </a:r>
            <a:r>
              <a:rPr lang="nl-NL" sz="5500" dirty="0"/>
              <a:t>andere deelnemers noteren observaties. Wat gaat goed en wat niet in het gesprek? </a:t>
            </a:r>
          </a:p>
          <a:p>
            <a:r>
              <a:rPr lang="nl-NL" sz="5500" dirty="0"/>
              <a:t>Waar ontstaat weerstand en waardoor (de </a:t>
            </a:r>
            <a:r>
              <a:rPr lang="nl-NL" sz="5500" dirty="0" err="1"/>
              <a:t>Don't</a:t>
            </a:r>
            <a:r>
              <a:rPr lang="nl-NL" sz="5500" dirty="0"/>
              <a:t> )?</a:t>
            </a:r>
          </a:p>
          <a:p>
            <a:r>
              <a:rPr lang="nl-NL" sz="5500" dirty="0"/>
              <a:t>Waar gaat Raoul juist mee in het gesprek en lukt het de docent informatie te vergaren over wat er aan de hand is en inzicht te krijgen of Raoul motivatie heeft om te veranderen (de Do's)?</a:t>
            </a:r>
          </a:p>
          <a:p>
            <a:endParaRPr lang="nl-NL" dirty="0"/>
          </a:p>
        </p:txBody>
      </p:sp>
      <p:sp>
        <p:nvSpPr>
          <p:cNvPr id="3" name="Titel 2"/>
          <p:cNvSpPr>
            <a:spLocks noGrp="1"/>
          </p:cNvSpPr>
          <p:nvPr>
            <p:ph type="title"/>
          </p:nvPr>
        </p:nvSpPr>
        <p:spPr/>
        <p:txBody>
          <a:bodyPr/>
          <a:lstStyle/>
          <a:p>
            <a:r>
              <a:rPr lang="nl-NL" dirty="0" smtClean="0"/>
              <a:t>oefening</a:t>
            </a:r>
            <a:endParaRPr lang="nl-NL" dirty="0"/>
          </a:p>
        </p:txBody>
      </p:sp>
    </p:spTree>
    <p:extLst>
      <p:ext uri="{BB962C8B-B14F-4D97-AF65-F5344CB8AC3E}">
        <p14:creationId xmlns:p14="http://schemas.microsoft.com/office/powerpoint/2010/main" val="340917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Educatieve</a:t>
            </a:r>
            <a:r>
              <a:rPr lang="en-US" dirty="0" smtClean="0"/>
              <a:t> </a:t>
            </a:r>
            <a:r>
              <a:rPr lang="en-US" dirty="0" err="1" smtClean="0"/>
              <a:t>functie</a:t>
            </a:r>
            <a:endParaRPr lang="en-US" dirty="0" smtClean="0"/>
          </a:p>
          <a:p>
            <a:r>
              <a:rPr lang="en-US" dirty="0" err="1" smtClean="0"/>
              <a:t>Vormende</a:t>
            </a:r>
            <a:r>
              <a:rPr lang="en-US" dirty="0" smtClean="0"/>
              <a:t> </a:t>
            </a:r>
            <a:r>
              <a:rPr lang="en-US" dirty="0" err="1" smtClean="0"/>
              <a:t>functie</a:t>
            </a:r>
            <a:endParaRPr lang="en-US" dirty="0" smtClean="0"/>
          </a:p>
          <a:p>
            <a:r>
              <a:rPr lang="en-US" dirty="0" err="1" smtClean="0"/>
              <a:t>Recreatieve</a:t>
            </a:r>
            <a:r>
              <a:rPr lang="en-US" dirty="0" smtClean="0"/>
              <a:t> </a:t>
            </a:r>
            <a:r>
              <a:rPr lang="en-US" dirty="0" err="1" smtClean="0"/>
              <a:t>functie</a:t>
            </a:r>
            <a:endParaRPr lang="en-US" dirty="0" smtClean="0"/>
          </a:p>
          <a:p>
            <a:endParaRPr lang="en-US" dirty="0"/>
          </a:p>
        </p:txBody>
      </p:sp>
      <p:sp>
        <p:nvSpPr>
          <p:cNvPr id="3" name="Title 2"/>
          <p:cNvSpPr>
            <a:spLocks noGrp="1"/>
          </p:cNvSpPr>
          <p:nvPr>
            <p:ph type="title"/>
          </p:nvPr>
        </p:nvSpPr>
        <p:spPr/>
        <p:txBody>
          <a:bodyPr/>
          <a:lstStyle/>
          <a:p>
            <a:r>
              <a:rPr lang="en-US" dirty="0" err="1" smtClean="0"/>
              <a:t>Functies</a:t>
            </a:r>
            <a:r>
              <a:rPr lang="en-US" dirty="0" smtClean="0"/>
              <a:t> van het </a:t>
            </a:r>
            <a:r>
              <a:rPr lang="en-US" dirty="0" err="1" smtClean="0"/>
              <a:t>spel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nl-NL" dirty="0" smtClean="0"/>
              <a:t> </a:t>
            </a:r>
            <a:endParaRPr lang="en-US" dirty="0" smtClean="0"/>
          </a:p>
          <a:p>
            <a:r>
              <a:rPr lang="nl-NL" i="1" dirty="0" smtClean="0"/>
              <a:t>Waarnemen</a:t>
            </a:r>
            <a:endParaRPr lang="en-US" dirty="0" smtClean="0"/>
          </a:p>
          <a:p>
            <a:r>
              <a:rPr lang="nl-NL" b="1" dirty="0" smtClean="0"/>
              <a:t>		</a:t>
            </a:r>
            <a:r>
              <a:rPr lang="nl-NL" dirty="0" smtClean="0"/>
              <a:t>'Er valt mij iets op aan deze leerling'			</a:t>
            </a:r>
            <a:endParaRPr lang="en-US" dirty="0" smtClean="0"/>
          </a:p>
          <a:p>
            <a:r>
              <a:rPr lang="nl-NL" i="1" dirty="0" smtClean="0"/>
              <a:t>Herkennen</a:t>
            </a:r>
            <a:endParaRPr lang="en-US" dirty="0" smtClean="0"/>
          </a:p>
          <a:p>
            <a:r>
              <a:rPr lang="nl-NL" dirty="0" smtClean="0"/>
              <a:t>		'Dit gedrag is niet 'normaal' voor deze leerling‘</a:t>
            </a:r>
            <a:endParaRPr lang="en-US" dirty="0" smtClean="0"/>
          </a:p>
          <a:p>
            <a:r>
              <a:rPr lang="nl-NL" i="1" dirty="0" smtClean="0"/>
              <a:t>Interpreteren</a:t>
            </a:r>
            <a:endParaRPr lang="en-US" dirty="0" smtClean="0"/>
          </a:p>
          <a:p>
            <a:r>
              <a:rPr lang="nl-NL" dirty="0" smtClean="0"/>
              <a:t>		'Ik denk dat deze leerling een probleem heeft, misschien		heeft het iets te maken met middelen of gokken? Of is het 		iets anders?'</a:t>
            </a:r>
            <a:endParaRPr lang="en-US" dirty="0" smtClean="0"/>
          </a:p>
          <a:p>
            <a:r>
              <a:rPr lang="nl-NL" i="1" dirty="0" smtClean="0"/>
              <a:t>Toetsen</a:t>
            </a:r>
            <a:endParaRPr lang="en-US" dirty="0" smtClean="0"/>
          </a:p>
          <a:p>
            <a:r>
              <a:rPr lang="nl-NL" dirty="0" smtClean="0"/>
              <a:t>		'Denken mijn collega's dat ook? En zien zij dit ook?'</a:t>
            </a:r>
            <a:r>
              <a:rPr lang="nl-NL" b="1" dirty="0" smtClean="0"/>
              <a:t>	</a:t>
            </a:r>
            <a:endParaRPr lang="en-US" dirty="0" smtClean="0"/>
          </a:p>
          <a:p>
            <a:r>
              <a:rPr lang="nl-NL" i="1" dirty="0" smtClean="0"/>
              <a:t>Het gesprek voeren</a:t>
            </a:r>
            <a:endParaRPr lang="en-US" dirty="0" smtClean="0"/>
          </a:p>
          <a:p>
            <a:r>
              <a:rPr lang="nl-NL" dirty="0" smtClean="0"/>
              <a:t>		'Komt wat ik zie overeen met wat de leerling vindt?'</a:t>
            </a:r>
            <a:r>
              <a:rPr lang="nl-NL" b="1" dirty="0" smtClean="0"/>
              <a:t>	</a:t>
            </a:r>
            <a:endParaRPr lang="en-US" dirty="0" smtClean="0"/>
          </a:p>
          <a:p>
            <a:r>
              <a:rPr lang="nl-NL" i="1" dirty="0" smtClean="0"/>
              <a:t>Analyseren</a:t>
            </a:r>
            <a:endParaRPr lang="en-US" dirty="0" smtClean="0"/>
          </a:p>
          <a:p>
            <a:pPr lvl="1"/>
            <a:r>
              <a:rPr lang="nl-NL" dirty="0" smtClean="0"/>
              <a:t>		'Wat is er precies aan de hand? Is er een probleem? En voor wie?'</a:t>
            </a:r>
            <a:endParaRPr lang="en-US" dirty="0" smtClean="0"/>
          </a:p>
          <a:p>
            <a:r>
              <a:rPr lang="nl-NL"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nl-NL" i="1" cap="small" dirty="0" smtClean="0"/>
              <a:t> Het signaleringsproces</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nl-NL" dirty="0" smtClean="0"/>
              <a:t>:</a:t>
            </a:r>
            <a:endParaRPr lang="en-US" dirty="0" smtClean="0"/>
          </a:p>
          <a:p>
            <a:pPr lvl="0"/>
            <a:r>
              <a:rPr lang="nl-NL" b="1" dirty="0" smtClean="0"/>
              <a:t>Experimentele fase</a:t>
            </a:r>
            <a:endParaRPr lang="en-US" b="1" dirty="0" smtClean="0"/>
          </a:p>
          <a:p>
            <a:r>
              <a:rPr lang="nl-NL" dirty="0" smtClean="0"/>
              <a:t>	</a:t>
            </a:r>
            <a:r>
              <a:rPr lang="nl-NL" sz="2600" dirty="0" smtClean="0"/>
              <a:t>Dit is de fase wanneer iemand net begint met alcohol en/of drugs. Veel jongeren proberen uit nieuwsgierigheid één of meerdere middelen uit.</a:t>
            </a:r>
            <a:endParaRPr lang="en-US" sz="2600" dirty="0" smtClean="0"/>
          </a:p>
          <a:p>
            <a:pPr lvl="0"/>
            <a:r>
              <a:rPr lang="nl-NL" b="1" dirty="0" smtClean="0"/>
              <a:t>Sociale fase</a:t>
            </a:r>
            <a:endParaRPr lang="en-US" b="1" dirty="0" smtClean="0"/>
          </a:p>
          <a:p>
            <a:r>
              <a:rPr lang="nl-NL" dirty="0" smtClean="0"/>
              <a:t>	</a:t>
            </a:r>
            <a:r>
              <a:rPr lang="nl-NL" sz="2600" dirty="0" smtClean="0"/>
              <a:t>Het middel wordt gebruikt zonder dat het last veroorzaakt. </a:t>
            </a:r>
            <a:endParaRPr lang="en-US" sz="2600" dirty="0" smtClean="0"/>
          </a:p>
          <a:p>
            <a:pPr lvl="0"/>
            <a:r>
              <a:rPr lang="nl-NL" b="1" dirty="0" smtClean="0"/>
              <a:t>Problematische fase</a:t>
            </a:r>
            <a:endParaRPr lang="en-US" b="1" dirty="0" smtClean="0"/>
          </a:p>
          <a:p>
            <a:r>
              <a:rPr lang="nl-NL" dirty="0" smtClean="0"/>
              <a:t>	</a:t>
            </a:r>
            <a:r>
              <a:rPr lang="nl-NL" sz="2600" dirty="0" smtClean="0"/>
              <a:t>Dit is de fase wanneer het gebruik een steeds grotere rol krijgt in het dagelijkse leven en het sociale problemen veroorzaakt. Er wordt niet alleen gebruikt voor het lekkere gevoel, maar bijvoorbeeld ook om spanningen en problemen te 	verdrijven. Problematisch gebruik wordt ook schadelijk gebruik genoemd.</a:t>
            </a:r>
            <a:endParaRPr lang="en-US" sz="2600" dirty="0" smtClean="0"/>
          </a:p>
          <a:p>
            <a:pPr lvl="0"/>
            <a:r>
              <a:rPr lang="nl-NL" b="1" dirty="0" smtClean="0"/>
              <a:t>Verslavingsfase</a:t>
            </a:r>
            <a:endParaRPr lang="en-US" b="1" dirty="0" smtClean="0"/>
          </a:p>
          <a:p>
            <a:r>
              <a:rPr lang="nl-NL" dirty="0" smtClean="0"/>
              <a:t>	</a:t>
            </a:r>
            <a:r>
              <a:rPr lang="nl-NL" sz="2600" dirty="0" smtClean="0"/>
              <a:t>Het hele leven wordt vrijwel beheerst door het gebruik. Er is sprake van een 	emotionele en/of lichamelijke afhankelijkheid. Als het lichaam het middel niet krijgt, kunnen er ontwenningsverschijnselen ontstaan. Iemand voelt zich dan ziek of depressief.</a:t>
            </a:r>
            <a:endParaRPr lang="en-US" sz="2600" dirty="0" smtClean="0"/>
          </a:p>
          <a:p>
            <a:endParaRPr lang="en-US" dirty="0"/>
          </a:p>
        </p:txBody>
      </p:sp>
      <p:sp>
        <p:nvSpPr>
          <p:cNvPr id="3" name="Title 2"/>
          <p:cNvSpPr>
            <a:spLocks noGrp="1"/>
          </p:cNvSpPr>
          <p:nvPr>
            <p:ph type="title"/>
          </p:nvPr>
        </p:nvSpPr>
        <p:spPr/>
        <p:txBody>
          <a:bodyPr>
            <a:normAutofit fontScale="90000"/>
          </a:bodyPr>
          <a:lstStyle/>
          <a:p>
            <a:r>
              <a:rPr lang="nl-NL" dirty="0" smtClean="0"/>
              <a:t>verschillende fasen in middelengebruik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pPr eaLnBrk="1" hangingPunct="1"/>
            <a:r>
              <a:rPr lang="nl-NL" altLang="nl-NL" smtClean="0"/>
              <a:t>Welke fase van gebruik? (1)</a:t>
            </a:r>
          </a:p>
        </p:txBody>
      </p:sp>
      <p:sp>
        <p:nvSpPr>
          <p:cNvPr id="3" name="Tijdelijke aanduiding voor inhoud 2"/>
          <p:cNvSpPr>
            <a:spLocks noGrp="1"/>
          </p:cNvSpPr>
          <p:nvPr>
            <p:ph idx="1"/>
          </p:nvPr>
        </p:nvSpPr>
        <p:spPr>
          <a:xfrm>
            <a:off x="431800" y="1071563"/>
            <a:ext cx="8229600" cy="5214937"/>
          </a:xfrm>
        </p:spPr>
        <p:txBody>
          <a:bodyPr>
            <a:normAutofit/>
          </a:bodyPr>
          <a:lstStyle/>
          <a:p>
            <a:pPr eaLnBrk="1" hangingPunct="1">
              <a:defRPr/>
            </a:pPr>
            <a:r>
              <a:rPr lang="nl-NL" sz="3000" dirty="0" smtClean="0"/>
              <a:t>‘Ik was gewoon nieuwsgierig wat er zou gebeuren als ik een joint nam. Dus dat heb ik gewoon een </a:t>
            </a:r>
            <a:r>
              <a:rPr lang="nl-NL" sz="3000" smtClean="0"/>
              <a:t>keer gedaan.’</a:t>
            </a:r>
            <a:endParaRPr lang="nl-NL" sz="3000" dirty="0" smtClean="0"/>
          </a:p>
          <a:p>
            <a:pPr eaLnBrk="1" hangingPunct="1">
              <a:defRPr/>
            </a:pPr>
            <a:endParaRPr lang="nl-NL" sz="3000" dirty="0" smtClean="0"/>
          </a:p>
          <a:p>
            <a:pPr eaLnBrk="1" hangingPunct="1">
              <a:defRPr/>
            </a:pPr>
            <a:endParaRPr lang="nl-NL" sz="3000" dirty="0" smtClean="0"/>
          </a:p>
          <a:p>
            <a:pPr eaLnBrk="1" hangingPunct="1">
              <a:defRPr/>
            </a:pPr>
            <a:endParaRPr lang="nl-NL" dirty="0"/>
          </a:p>
        </p:txBody>
      </p:sp>
    </p:spTree>
    <p:extLst>
      <p:ext uri="{BB962C8B-B14F-4D97-AF65-F5344CB8AC3E}">
        <p14:creationId xmlns:p14="http://schemas.microsoft.com/office/powerpoint/2010/main" val="263775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pPr eaLnBrk="1" hangingPunct="1"/>
            <a:r>
              <a:rPr lang="nl-NL" altLang="nl-NL" smtClean="0"/>
              <a:t>Welke fase van gebruik? (2)</a:t>
            </a:r>
          </a:p>
        </p:txBody>
      </p:sp>
      <p:sp>
        <p:nvSpPr>
          <p:cNvPr id="3" name="Tijdelijke aanduiding voor inhoud 2"/>
          <p:cNvSpPr>
            <a:spLocks noGrp="1"/>
          </p:cNvSpPr>
          <p:nvPr>
            <p:ph idx="1"/>
          </p:nvPr>
        </p:nvSpPr>
        <p:spPr>
          <a:xfrm>
            <a:off x="431800" y="1071563"/>
            <a:ext cx="8229600" cy="5214937"/>
          </a:xfrm>
        </p:spPr>
        <p:txBody>
          <a:bodyPr/>
          <a:lstStyle/>
          <a:p>
            <a:pPr eaLnBrk="1" hangingPunct="1">
              <a:defRPr/>
            </a:pPr>
            <a:r>
              <a:rPr lang="nl-NL" dirty="0" smtClean="0"/>
              <a:t>‘Ik drink elke dag alcohol. Ik wil wel minderen, maar dat is best lastig. Door de alcohol vergeet ik even problemen. Ik ga vaak lekker stappen met vrienden. Door de weeks drink ik minder dan in het weekend. Ik wil wel </a:t>
            </a:r>
            <a:r>
              <a:rPr lang="nl-NL" dirty="0" err="1" smtClean="0"/>
              <a:t>m’n</a:t>
            </a:r>
            <a:r>
              <a:rPr lang="nl-NL" dirty="0" smtClean="0"/>
              <a:t> </a:t>
            </a:r>
            <a:r>
              <a:rPr lang="nl-NL" smtClean="0"/>
              <a:t>school afmaken.’</a:t>
            </a:r>
            <a:endParaRPr lang="nl-NL" dirty="0" smtClean="0"/>
          </a:p>
          <a:p>
            <a:pPr eaLnBrk="1" hangingPunct="1">
              <a:defRPr/>
            </a:pPr>
            <a:endParaRPr lang="nl-NL" dirty="0"/>
          </a:p>
        </p:txBody>
      </p:sp>
    </p:spTree>
    <p:extLst>
      <p:ext uri="{BB962C8B-B14F-4D97-AF65-F5344CB8AC3E}">
        <p14:creationId xmlns:p14="http://schemas.microsoft.com/office/powerpoint/2010/main" val="334629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pPr eaLnBrk="1" hangingPunct="1"/>
            <a:r>
              <a:rPr lang="nl-NL" altLang="nl-NL" smtClean="0"/>
              <a:t>Welke fase van gebruik? (3)</a:t>
            </a:r>
          </a:p>
        </p:txBody>
      </p:sp>
      <p:sp>
        <p:nvSpPr>
          <p:cNvPr id="3" name="Tijdelijke aanduiding voor inhoud 2"/>
          <p:cNvSpPr>
            <a:spLocks noGrp="1"/>
          </p:cNvSpPr>
          <p:nvPr>
            <p:ph idx="1"/>
          </p:nvPr>
        </p:nvSpPr>
        <p:spPr>
          <a:xfrm>
            <a:off x="431800" y="1071563"/>
            <a:ext cx="8229600" cy="5214937"/>
          </a:xfrm>
        </p:spPr>
        <p:txBody>
          <a:bodyPr/>
          <a:lstStyle/>
          <a:p>
            <a:pPr eaLnBrk="1" hangingPunct="1">
              <a:defRPr/>
            </a:pPr>
            <a:r>
              <a:rPr lang="nl-NL" dirty="0" smtClean="0"/>
              <a:t>'Alcohol is gewoon gezellig. Als ik met mijn vrienden uitga vind ik het leuk om een paar biertjes </a:t>
            </a:r>
            <a:r>
              <a:rPr lang="nl-NL" smtClean="0"/>
              <a:t>te drinken.'</a:t>
            </a:r>
            <a:endParaRPr lang="nl-NL" dirty="0" smtClean="0"/>
          </a:p>
          <a:p>
            <a:pPr eaLnBrk="1" hangingPunct="1">
              <a:defRPr/>
            </a:pPr>
            <a:endParaRPr lang="nl-NL" dirty="0"/>
          </a:p>
        </p:txBody>
      </p:sp>
    </p:spTree>
    <p:extLst>
      <p:ext uri="{BB962C8B-B14F-4D97-AF65-F5344CB8AC3E}">
        <p14:creationId xmlns:p14="http://schemas.microsoft.com/office/powerpoint/2010/main" val="2224421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pPr lvl="0"/>
            <a:r>
              <a:rPr lang="nl-NL" dirty="0" smtClean="0"/>
              <a:t>de hoeveelheid die gebruikt wordt</a:t>
            </a:r>
            <a:endParaRPr lang="en-US" dirty="0" smtClean="0"/>
          </a:p>
          <a:p>
            <a:pPr lvl="0"/>
            <a:r>
              <a:rPr lang="nl-NL" dirty="0" smtClean="0"/>
              <a:t>de sociale gevolgen</a:t>
            </a:r>
            <a:endParaRPr lang="en-US" dirty="0" smtClean="0"/>
          </a:p>
          <a:p>
            <a:pPr lvl="0"/>
            <a:r>
              <a:rPr lang="nl-NL" dirty="0" smtClean="0"/>
              <a:t>de reden van gebruik</a:t>
            </a:r>
            <a:endParaRPr lang="en-US" dirty="0" smtClean="0"/>
          </a:p>
          <a:p>
            <a:pPr lvl="0"/>
            <a:r>
              <a:rPr lang="nl-NL" dirty="0" smtClean="0"/>
              <a:t>de persoon zelf</a:t>
            </a:r>
            <a:endParaRPr lang="en-US" dirty="0" smtClean="0"/>
          </a:p>
          <a:p>
            <a:pPr lvl="0"/>
            <a:r>
              <a:rPr lang="nl-NL" dirty="0" smtClean="0"/>
              <a:t>de context waarin gebruikt wordt.</a:t>
            </a:r>
            <a:endParaRPr lang="en-US" dirty="0" smtClean="0"/>
          </a:p>
          <a:p>
            <a:r>
              <a:rPr lang="nl-NL" dirty="0" smtClean="0"/>
              <a:t> </a:t>
            </a:r>
            <a:endParaRPr lang="en-US" dirty="0" smtClean="0"/>
          </a:p>
          <a:p>
            <a:endParaRPr lang="en-US" dirty="0"/>
          </a:p>
        </p:txBody>
      </p:sp>
      <p:sp>
        <p:nvSpPr>
          <p:cNvPr id="3" name="Title 2"/>
          <p:cNvSpPr>
            <a:spLocks noGrp="1"/>
          </p:cNvSpPr>
          <p:nvPr>
            <p:ph type="title"/>
          </p:nvPr>
        </p:nvSpPr>
        <p:spPr/>
        <p:txBody>
          <a:bodyPr/>
          <a:lstStyle/>
          <a:p>
            <a:r>
              <a:rPr lang="en-US" dirty="0" err="1" smtClean="0"/>
              <a:t>Problematisch</a:t>
            </a:r>
            <a:r>
              <a:rPr lang="en-US" dirty="0" smtClean="0"/>
              <a:t> </a:t>
            </a:r>
            <a:r>
              <a:rPr lang="en-US" dirty="0" err="1" smtClean="0"/>
              <a:t>gebruik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nl-NL" u="sng" dirty="0" smtClean="0"/>
              <a:t>Sociale gevolgen</a:t>
            </a:r>
            <a:endParaRPr lang="en-US" dirty="0" smtClean="0"/>
          </a:p>
          <a:p>
            <a:r>
              <a:rPr lang="nl-NL" dirty="0" smtClean="0"/>
              <a:t>Het gebruik van middelen kan negatieve sociale gevolgen hebben. Het kan onder meer leiden tot slechtere schoolprestaties, problemen op het werk, het niet nakomen van afspraken, conflicten met ouders. Gebruik kan ook leiden tot schulden en contacten met de politie.</a:t>
            </a:r>
            <a:endParaRPr lang="en-US" dirty="0" smtClean="0"/>
          </a:p>
          <a:p>
            <a:r>
              <a:rPr lang="nl-NL" dirty="0" smtClean="0"/>
              <a:t> </a:t>
            </a:r>
            <a:endParaRPr lang="en-US" dirty="0" smtClean="0"/>
          </a:p>
          <a:p>
            <a:r>
              <a:rPr lang="nl-NL" u="sng" dirty="0" smtClean="0"/>
              <a:t>De reden van gebruik</a:t>
            </a:r>
            <a:endParaRPr lang="en-US" dirty="0" smtClean="0"/>
          </a:p>
          <a:p>
            <a:r>
              <a:rPr lang="nl-NL" dirty="0" smtClean="0"/>
              <a:t>Jongeren hebben verschillende redenen om alcohol of drugs te gebruiken. Als jongeren gebruiken om problemen of spanningen te vergeten of onder druk van vrienden, dan hebben ze meer kans dat het gebruik problematisch wordt.</a:t>
            </a:r>
            <a:endParaRPr lang="en-US" dirty="0" smtClean="0"/>
          </a:p>
          <a:p>
            <a:r>
              <a:rPr lang="nl-NL" dirty="0" smtClean="0"/>
              <a:t> </a:t>
            </a:r>
            <a:endParaRPr lang="en-US" dirty="0" smtClean="0"/>
          </a:p>
          <a:p>
            <a:r>
              <a:rPr lang="nl-NL" dirty="0" smtClean="0"/>
              <a:t> </a:t>
            </a:r>
            <a:endParaRPr lang="en-US" dirty="0" smtClean="0"/>
          </a:p>
          <a:p>
            <a:r>
              <a:rPr lang="nl-NL" dirty="0" smtClean="0"/>
              <a:t> </a:t>
            </a:r>
            <a:endParaRPr lang="en-US" dirty="0" smtClean="0"/>
          </a:p>
          <a:p>
            <a:endParaRPr lang="en-US" dirty="0"/>
          </a:p>
        </p:txBody>
      </p:sp>
      <p:sp>
        <p:nvSpPr>
          <p:cNvPr id="3" name="Title 2"/>
          <p:cNvSpPr>
            <a:spLocks noGrp="1"/>
          </p:cNvSpPr>
          <p:nvPr>
            <p:ph type="title"/>
          </p:nvPr>
        </p:nvSpPr>
        <p:spPr/>
        <p:txBody>
          <a:bodyPr/>
          <a:lstStyle/>
          <a:p>
            <a:r>
              <a:rPr lang="en-US" dirty="0" err="1" smtClean="0"/>
              <a:t>Problematisch</a:t>
            </a:r>
            <a:r>
              <a:rPr lang="en-US" dirty="0" smtClean="0"/>
              <a:t> </a:t>
            </a:r>
            <a:r>
              <a:rPr lang="en-US" dirty="0" err="1" smtClean="0"/>
              <a:t>gebruik</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TotalTime>
  <Words>636</Words>
  <Application>Microsoft Office PowerPoint</Application>
  <PresentationFormat>Diavoorstelling (4:3)</PresentationFormat>
  <Paragraphs>116</Paragraphs>
  <Slides>17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Lucida Sans Unicode</vt:lpstr>
      <vt:lpstr>Verdana</vt:lpstr>
      <vt:lpstr>Wingdings 2</vt:lpstr>
      <vt:lpstr>Wingdings 3</vt:lpstr>
      <vt:lpstr>Concourse</vt:lpstr>
      <vt:lpstr>Casussen genotmiddelen</vt:lpstr>
      <vt:lpstr>Functies van het spel</vt:lpstr>
      <vt:lpstr> Het signaleringsproces </vt:lpstr>
      <vt:lpstr>verschillende fasen in middelengebruik</vt:lpstr>
      <vt:lpstr>Welke fase van gebruik? (1)</vt:lpstr>
      <vt:lpstr>Welke fase van gebruik? (2)</vt:lpstr>
      <vt:lpstr>Welke fase van gebruik? (3)</vt:lpstr>
      <vt:lpstr>Problematisch gebruik</vt:lpstr>
      <vt:lpstr>Problematisch gebruik</vt:lpstr>
      <vt:lpstr>PowerPoint-presentatie</vt:lpstr>
      <vt:lpstr>Opdracht (1)</vt:lpstr>
      <vt:lpstr>Opdracht (2)</vt:lpstr>
      <vt:lpstr>Het signaleringsproces</vt:lpstr>
      <vt:lpstr>De Do's!</vt:lpstr>
      <vt:lpstr>De don'ts!</vt:lpstr>
      <vt:lpstr>Attitudeverandering</vt:lpstr>
      <vt:lpstr>oefening</vt:lpstr>
    </vt:vector>
  </TitlesOfParts>
  <Company>Hogeschool van Amsterdam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Casussen genotmiddelen</dc:title>
  <dc:creator>dijkp</dc:creator>
  <cp:lastModifiedBy>Pauline Sturm</cp:lastModifiedBy>
  <cp:revision>10</cp:revision>
  <dcterms:created xsi:type="dcterms:W3CDTF">2013-10-13T13:43:52Z</dcterms:created>
  <dcterms:modified xsi:type="dcterms:W3CDTF">2016-10-23T12:52:42Z</dcterms:modified>
</cp:coreProperties>
</file>